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025989"/>
          </a:xfrm>
        </p:spPr>
        <p:txBody>
          <a:bodyPr/>
          <a:lstStyle/>
          <a:p>
            <a:r>
              <a:rPr lang="ru-RU" sz="4800" dirty="0" smtClean="0"/>
              <a:t>Кочевое население </a:t>
            </a:r>
            <a:r>
              <a:rPr lang="ru-RU" sz="4800" dirty="0" err="1" smtClean="0"/>
              <a:t>Предкавказских</a:t>
            </a:r>
            <a:r>
              <a:rPr lang="ru-RU" sz="4800" dirty="0" smtClean="0"/>
              <a:t> степей. Ногайцы. Туркмены.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4" y="627061"/>
            <a:ext cx="3287115" cy="438282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43" y="982132"/>
            <a:ext cx="7316252" cy="50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9" y="783530"/>
            <a:ext cx="8373146" cy="529368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4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Калмыки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5" y="2889742"/>
            <a:ext cx="5857765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07" y="2020431"/>
            <a:ext cx="5211479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0" y="982132"/>
            <a:ext cx="4932609" cy="4955029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en-US" dirty="0" smtClean="0"/>
              <a:t>XVI-XVII</a:t>
            </a:r>
            <a:r>
              <a:rPr lang="ru-RU" dirty="0" smtClean="0"/>
              <a:t> вв. </a:t>
            </a:r>
            <a:br>
              <a:rPr lang="ru-RU" dirty="0" smtClean="0"/>
            </a:br>
            <a:r>
              <a:rPr lang="ru-RU" dirty="0" smtClean="0"/>
              <a:t>в Степном Предкавказье появились </a:t>
            </a:r>
            <a:r>
              <a:rPr lang="ru-RU" b="1" dirty="0" smtClean="0"/>
              <a:t>ногайцы</a:t>
            </a:r>
            <a:r>
              <a:rPr lang="ru-RU" dirty="0" smtClean="0"/>
              <a:t> и </a:t>
            </a:r>
            <a:r>
              <a:rPr lang="ru-RU" b="1" dirty="0" smtClean="0"/>
              <a:t>туркмены.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89" y="1210614"/>
            <a:ext cx="6369716" cy="4471541"/>
          </a:xfrm>
        </p:spPr>
      </p:pic>
    </p:spTree>
    <p:extLst>
      <p:ext uri="{BB962C8B-B14F-4D97-AF65-F5344CB8AC3E}">
        <p14:creationId xmlns:p14="http://schemas.microsoft.com/office/powerpoint/2010/main" val="534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Этноним «ногайцы» происходит от имени темника </a:t>
            </a:r>
            <a:r>
              <a:rPr lang="ru-RU" sz="3600" dirty="0" err="1" smtClean="0"/>
              <a:t>Ногая</a:t>
            </a:r>
            <a:r>
              <a:rPr lang="ru-RU" sz="3600" dirty="0" smtClean="0"/>
              <a:t> – </a:t>
            </a:r>
            <a:r>
              <a:rPr lang="ru-RU" sz="3600" dirty="0"/>
              <a:t>в</a:t>
            </a:r>
            <a:r>
              <a:rPr lang="ru-RU" sz="3600" dirty="0" smtClean="0"/>
              <a:t>оеначальника Золотой Орды </a:t>
            </a:r>
            <a:r>
              <a:rPr lang="en-US" sz="3600" dirty="0" smtClean="0"/>
              <a:t>XIII </a:t>
            </a:r>
            <a:r>
              <a:rPr lang="ru-RU" sz="3600" dirty="0" smtClean="0"/>
              <a:t>в.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06" y="2395326"/>
            <a:ext cx="5607676" cy="3953412"/>
          </a:xfrm>
        </p:spPr>
      </p:pic>
      <p:sp>
        <p:nvSpPr>
          <p:cNvPr id="5" name="TextBox 4"/>
          <p:cNvSpPr txBox="1"/>
          <p:nvPr/>
        </p:nvSpPr>
        <p:spPr>
          <a:xfrm>
            <a:off x="1120462" y="2756079"/>
            <a:ext cx="45576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 </a:t>
            </a:r>
            <a:r>
              <a:rPr lang="en-US" sz="2800" dirty="0" smtClean="0"/>
              <a:t>XVI</a:t>
            </a:r>
            <a:r>
              <a:rPr lang="ru-RU" sz="2800" dirty="0" smtClean="0"/>
              <a:t> в сформировалась </a:t>
            </a:r>
          </a:p>
          <a:p>
            <a:r>
              <a:rPr lang="ru-RU" sz="2800" dirty="0" smtClean="0"/>
              <a:t>Ногайская Орда, которая </a:t>
            </a:r>
          </a:p>
          <a:p>
            <a:r>
              <a:rPr lang="ru-RU" sz="2800" dirty="0" smtClean="0"/>
              <a:t>поддерживала тесные связи</a:t>
            </a:r>
          </a:p>
          <a:p>
            <a:r>
              <a:rPr lang="ru-RU" sz="2800" dirty="0" smtClean="0"/>
              <a:t> с Московским государством, </a:t>
            </a:r>
          </a:p>
          <a:p>
            <a:r>
              <a:rPr lang="ru-RU" sz="2800" dirty="0" smtClean="0"/>
              <a:t>защищая его границы от </a:t>
            </a:r>
          </a:p>
          <a:p>
            <a:r>
              <a:rPr lang="ru-RU" sz="2800" dirty="0" smtClean="0"/>
              <a:t>набегов Крымских татар.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20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Караногайцы</a:t>
            </a:r>
            <a:r>
              <a:rPr lang="ru-RU" dirty="0" smtClean="0"/>
              <a:t> – простые ногайцы перекочевавшие в Моздокскую степь.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10194234" cy="3318936"/>
          </a:xfrm>
        </p:spPr>
        <p:txBody>
          <a:bodyPr/>
          <a:lstStyle/>
          <a:p>
            <a:r>
              <a:rPr lang="ru-RU" dirty="0" smtClean="0"/>
              <a:t>В 1723 году они</a:t>
            </a:r>
            <a:r>
              <a:rPr lang="en-US" dirty="0" smtClean="0"/>
              <a:t> </a:t>
            </a:r>
            <a:r>
              <a:rPr lang="ru-RU" dirty="0" smtClean="0"/>
              <a:t>обратились к Петру </a:t>
            </a:r>
            <a:r>
              <a:rPr lang="en-US" dirty="0" smtClean="0"/>
              <a:t>I c </a:t>
            </a:r>
            <a:r>
              <a:rPr lang="ru-RU" dirty="0" smtClean="0"/>
              <a:t>просьбой принять их в российское подданство.</a:t>
            </a:r>
          </a:p>
          <a:p>
            <a:r>
              <a:rPr lang="ru-RU" dirty="0" smtClean="0"/>
              <a:t>1783-1785 г. возникают первые ставропольские ногайские аулы </a:t>
            </a:r>
            <a:r>
              <a:rPr lang="ru-RU" dirty="0" err="1"/>
              <a:t>Т</a:t>
            </a:r>
            <a:r>
              <a:rPr lang="ru-RU" dirty="0" err="1" smtClean="0"/>
              <a:t>укуй-Мектеб</a:t>
            </a:r>
            <a:r>
              <a:rPr lang="ru-RU" dirty="0" smtClean="0"/>
              <a:t> и </a:t>
            </a:r>
            <a:r>
              <a:rPr lang="ru-RU" dirty="0"/>
              <a:t>А</a:t>
            </a:r>
            <a:r>
              <a:rPr lang="ru-RU" dirty="0" smtClean="0"/>
              <a:t>брам – </a:t>
            </a:r>
            <a:r>
              <a:rPr lang="ru-RU" dirty="0" err="1" smtClean="0"/>
              <a:t>Тюбе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1785 г. на территории ногайцев созданы </a:t>
            </a:r>
            <a:r>
              <a:rPr lang="ru-RU" b="1" dirty="0" err="1" smtClean="0"/>
              <a:t>приставства</a:t>
            </a:r>
            <a:r>
              <a:rPr lang="ru-RU" b="1" dirty="0" smtClean="0"/>
              <a:t> – Караногайское, </a:t>
            </a:r>
            <a:r>
              <a:rPr lang="ru-RU" b="1" dirty="0" err="1" smtClean="0"/>
              <a:t>Калаус-Джембойлуковское</a:t>
            </a:r>
            <a:r>
              <a:rPr lang="ru-RU" b="1" dirty="0" smtClean="0"/>
              <a:t>, Ачикулак – </a:t>
            </a:r>
            <a:r>
              <a:rPr lang="ru-RU" b="1" dirty="0" err="1" smtClean="0"/>
              <a:t>Джембойлуковское</a:t>
            </a:r>
            <a:r>
              <a:rPr lang="ru-RU" b="1" dirty="0" smtClean="0"/>
              <a:t>,         </a:t>
            </a:r>
            <a:r>
              <a:rPr lang="ru-RU" b="1" dirty="0" err="1" smtClean="0"/>
              <a:t>Калаус</a:t>
            </a:r>
            <a:r>
              <a:rPr lang="ru-RU" b="1" dirty="0" smtClean="0"/>
              <a:t> - Саблинское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58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Ставропольские туркмены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5" y="2464565"/>
            <a:ext cx="2397683" cy="3317875"/>
          </a:xfrm>
        </p:spPr>
      </p:pic>
      <p:sp>
        <p:nvSpPr>
          <p:cNvPr id="3" name="TextBox 2"/>
          <p:cNvSpPr txBox="1"/>
          <p:nvPr/>
        </p:nvSpPr>
        <p:spPr>
          <a:xfrm>
            <a:off x="3208318" y="2567936"/>
            <a:ext cx="15262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Туркмены – представители </a:t>
            </a:r>
            <a:r>
              <a:rPr lang="ru-RU" sz="3200" dirty="0" err="1" smtClean="0"/>
              <a:t>тюркоязычных</a:t>
            </a:r>
            <a:r>
              <a:rPr lang="ru-RU" sz="3200" dirty="0" smtClean="0"/>
              <a:t> народов –</a:t>
            </a:r>
          </a:p>
          <a:p>
            <a:r>
              <a:rPr lang="ru-RU" sz="3200" dirty="0" smtClean="0"/>
              <a:t> населяют территорию среднеазиатского региона.</a:t>
            </a:r>
          </a:p>
          <a:p>
            <a:r>
              <a:rPr lang="ru-RU" sz="3200" dirty="0" smtClean="0"/>
              <a:t>В 1635 г. впервые туркмены появились на </a:t>
            </a:r>
          </a:p>
          <a:p>
            <a:r>
              <a:rPr lang="ru-RU" sz="3200" dirty="0" smtClean="0"/>
              <a:t>Северном Кавказе.</a:t>
            </a:r>
          </a:p>
          <a:p>
            <a:r>
              <a:rPr lang="ru-RU" sz="3200" dirty="0" smtClean="0"/>
              <a:t>Долгое время они кочевали вместе с калмыками </a:t>
            </a:r>
          </a:p>
          <a:p>
            <a:r>
              <a:rPr lang="ru-RU" sz="3200" dirty="0" smtClean="0"/>
              <a:t>по рекам </a:t>
            </a:r>
            <a:r>
              <a:rPr lang="ru-RU" sz="3200" dirty="0" err="1" smtClean="0"/>
              <a:t>Калаус</a:t>
            </a:r>
            <a:r>
              <a:rPr lang="ru-RU" sz="3200" dirty="0" smtClean="0"/>
              <a:t>, </a:t>
            </a:r>
            <a:r>
              <a:rPr lang="ru-RU" sz="3200" dirty="0" err="1" smtClean="0"/>
              <a:t>Чокрай</a:t>
            </a:r>
            <a:r>
              <a:rPr lang="ru-RU" sz="3200" dirty="0" smtClean="0"/>
              <a:t>, и Кума.</a:t>
            </a:r>
          </a:p>
        </p:txBody>
      </p:sp>
    </p:spTree>
    <p:extLst>
      <p:ext uri="{BB962C8B-B14F-4D97-AF65-F5344CB8AC3E}">
        <p14:creationId xmlns:p14="http://schemas.microsoft.com/office/powerpoint/2010/main" val="25747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Туркменские рода: </a:t>
            </a:r>
            <a:r>
              <a:rPr lang="ru-RU" i="1" dirty="0" err="1"/>
              <a:t>човдыр</a:t>
            </a:r>
            <a:r>
              <a:rPr lang="ru-RU" i="1" dirty="0"/>
              <a:t>, </a:t>
            </a:r>
            <a:r>
              <a:rPr lang="ru-RU" i="1" dirty="0" err="1"/>
              <a:t>игдыр</a:t>
            </a:r>
            <a:r>
              <a:rPr lang="ru-RU" i="1" dirty="0"/>
              <a:t>, </a:t>
            </a:r>
            <a:r>
              <a:rPr lang="ru-RU" i="1" dirty="0" err="1"/>
              <a:t>соинаджи</a:t>
            </a:r>
            <a:r>
              <a:rPr lang="ru-RU" i="1" dirty="0"/>
              <a:t>, </a:t>
            </a:r>
            <a:r>
              <a:rPr lang="ru-RU" i="1" dirty="0" err="1"/>
              <a:t>аббал</a:t>
            </a:r>
            <a:r>
              <a:rPr lang="ru-RU" i="1" dirty="0"/>
              <a:t>.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 середине </a:t>
            </a:r>
            <a:r>
              <a:rPr lang="en-US" sz="3200" dirty="0" smtClean="0"/>
              <a:t>XIX</a:t>
            </a:r>
            <a:r>
              <a:rPr lang="ru-RU" sz="3200" dirty="0" smtClean="0"/>
              <a:t> в. на </a:t>
            </a:r>
            <a:r>
              <a:rPr lang="ru-RU" sz="3200" dirty="0"/>
              <a:t>С</a:t>
            </a:r>
            <a:r>
              <a:rPr lang="ru-RU" sz="3200" dirty="0" smtClean="0"/>
              <a:t>таврополье проживало около 13 тысяч туркмен.</a:t>
            </a:r>
          </a:p>
          <a:p>
            <a:r>
              <a:rPr lang="ru-RU" sz="3200" dirty="0" smtClean="0"/>
              <a:t>В 1854тг. В урочище Красные Копани появилось селение </a:t>
            </a:r>
            <a:r>
              <a:rPr lang="ru-RU" sz="3200" b="1" dirty="0" smtClean="0"/>
              <a:t>Летняя Ставка </a:t>
            </a:r>
            <a:r>
              <a:rPr lang="ru-RU" sz="3200" dirty="0" smtClean="0"/>
              <a:t>ставшее резиденцией </a:t>
            </a:r>
            <a:r>
              <a:rPr lang="ru-RU" sz="3200" dirty="0" err="1" smtClean="0"/>
              <a:t>приставства</a:t>
            </a:r>
            <a:r>
              <a:rPr lang="ru-RU" sz="3200" dirty="0" smtClean="0"/>
              <a:t> туркменского народа. Второй резиденцией стала </a:t>
            </a:r>
            <a:r>
              <a:rPr lang="ru-RU" sz="3200" b="1" dirty="0" smtClean="0"/>
              <a:t>Зимняя Ставка </a:t>
            </a:r>
            <a:r>
              <a:rPr lang="ru-RU" sz="3200" dirty="0" smtClean="0"/>
              <a:t>за рекой Кумой.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08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Большой и Малый </a:t>
            </a:r>
            <a:r>
              <a:rPr lang="ru-RU" b="1" i="1" dirty="0" err="1" smtClean="0"/>
              <a:t>Барханчак</a:t>
            </a:r>
            <a:r>
              <a:rPr lang="ru-RU" b="1" i="1" dirty="0" smtClean="0"/>
              <a:t>, </a:t>
            </a:r>
            <a:r>
              <a:rPr lang="ru-RU" b="1" i="1" dirty="0" err="1" smtClean="0"/>
              <a:t>Шерет</a:t>
            </a:r>
            <a:r>
              <a:rPr lang="ru-RU" b="1" i="1" dirty="0" smtClean="0"/>
              <a:t>, Куликовы Копани, </a:t>
            </a:r>
            <a:r>
              <a:rPr lang="ru-RU" b="1" i="1" dirty="0" err="1" smtClean="0"/>
              <a:t>Озек-Суат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248" y="2556932"/>
            <a:ext cx="10599313" cy="3318936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Казылары</a:t>
            </a:r>
            <a:r>
              <a:rPr lang="ru-RU" sz="3200" dirty="0" smtClean="0"/>
              <a:t> – потомки астраханских калмыков принявшие ислам и вернувшиеся из Османской Империи.</a:t>
            </a:r>
          </a:p>
          <a:p>
            <a:r>
              <a:rPr lang="ru-RU" sz="3200" dirty="0" smtClean="0"/>
              <a:t>В 1892 г. пристав </a:t>
            </a:r>
            <a:r>
              <a:rPr lang="ru-RU" sz="3200" dirty="0" err="1" smtClean="0"/>
              <a:t>Коневский</a:t>
            </a:r>
            <a:r>
              <a:rPr lang="ru-RU" sz="3200" dirty="0" smtClean="0"/>
              <a:t> стал закреплять туркмен на земле.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30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5" y="627061"/>
            <a:ext cx="4283768" cy="39691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50" y="1762853"/>
            <a:ext cx="62579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59" y="513240"/>
            <a:ext cx="7804682" cy="5722707"/>
          </a:xfrm>
        </p:spPr>
      </p:pic>
    </p:spTree>
    <p:extLst>
      <p:ext uri="{BB962C8B-B14F-4D97-AF65-F5344CB8AC3E}">
        <p14:creationId xmlns:p14="http://schemas.microsoft.com/office/powerpoint/2010/main" val="15283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242</Words>
  <Application>Microsoft Office PowerPoint</Application>
  <PresentationFormat>Произвольный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Кочевое население Предкавказских степей. Ногайцы. Туркмены.</vt:lpstr>
      <vt:lpstr>В XVI-XVII вв.  в Степном Предкавказье появились ногайцы и туркмены.</vt:lpstr>
      <vt:lpstr>Этноним «ногайцы» происходит от имени темника Ногая – военачальника Золотой Орды XIII в.</vt:lpstr>
      <vt:lpstr>Караногайцы – простые ногайцы перекочевавшие в Моздокскую степь.</vt:lpstr>
      <vt:lpstr>Ставропольские туркмены</vt:lpstr>
      <vt:lpstr>Туркменские рода: човдыр, игдыр, соинаджи, аббал. </vt:lpstr>
      <vt:lpstr>Большой и Малый Барханчак, Шерет, Куликовы Копани, Озек-Суат.</vt:lpstr>
      <vt:lpstr>Презентация PowerPoint</vt:lpstr>
      <vt:lpstr>Презентация PowerPoint</vt:lpstr>
      <vt:lpstr>Презентация PowerPoint</vt:lpstr>
      <vt:lpstr>Презентация PowerPoint</vt:lpstr>
      <vt:lpstr>Калмыки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Кочевое население Предкавказских степей. Ногайцы. Туркмены.</dc:title>
  <dc:creator>Aparat</dc:creator>
  <cp:lastModifiedBy>Кабинет 7 Физики</cp:lastModifiedBy>
  <cp:revision>8</cp:revision>
  <dcterms:created xsi:type="dcterms:W3CDTF">2021-09-08T21:05:34Z</dcterms:created>
  <dcterms:modified xsi:type="dcterms:W3CDTF">2023-09-09T10:28:41Z</dcterms:modified>
</cp:coreProperties>
</file>